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66" r:id="rId4"/>
    <p:sldId id="259" r:id="rId5"/>
    <p:sldId id="260" r:id="rId6"/>
    <p:sldId id="261" r:id="rId7"/>
    <p:sldId id="264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476DC-EF84-4745-ACA7-39DD046EFD55}" type="datetimeFigureOut">
              <a:rPr lang="ru-RU" smtClean="0"/>
              <a:t>10.01.2018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FD98C-388A-4E49-B626-0651E4D55C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90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4FEB4B-068F-4321-9273-9154FCB48FBA}" type="datetimeFigureOut">
              <a:rPr lang="ru-RU" smtClean="0"/>
              <a:pPr/>
              <a:t>10.01.2018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E63EEF-E7FC-4B1B-87A9-8C3E4A2B14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424936" cy="360040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Технологічна компетентність як основа структури трудового навчання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3933056"/>
            <a:ext cx="3992488" cy="1224136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Методист з навчальних дисциплін</a:t>
            </a:r>
          </a:p>
          <a:p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Косолапова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</a:rPr>
              <a:t> О.В.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04856" cy="1152128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інноваційні </a:t>
            </a:r>
            <a:r>
              <a:rPr lang="uk-UA" sz="26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технології предметно-перетворювальної діяльності</a:t>
            </a:r>
            <a:r>
              <a:rPr lang="uk-UA" sz="29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/>
          </a:bodyPr>
          <a:lstStyle/>
          <a:p>
            <a:pPr lvl="0">
              <a:buClr>
                <a:srgbClr val="F0A22E"/>
              </a:buClr>
              <a:buFontTx/>
              <a:buChar char="-"/>
            </a:pPr>
            <a:r>
              <a:rPr lang="uk-UA" b="1" i="1" dirty="0">
                <a:solidFill>
                  <a:srgbClr val="4E3B30"/>
                </a:solidFill>
              </a:rPr>
              <a:t>Дослідження науково-технічної, патентної та комерційної інформації;</a:t>
            </a:r>
          </a:p>
          <a:p>
            <a:pPr lvl="0">
              <a:buClr>
                <a:srgbClr val="F0A22E"/>
              </a:buClr>
              <a:buFontTx/>
              <a:buChar char="-"/>
            </a:pPr>
            <a:r>
              <a:rPr lang="uk-UA" b="1" i="1" dirty="0">
                <a:solidFill>
                  <a:srgbClr val="4E3B30"/>
                </a:solidFill>
              </a:rPr>
              <a:t>Конструювання, моделювання та дизайн;</a:t>
            </a:r>
          </a:p>
          <a:p>
            <a:pPr lvl="0">
              <a:buClr>
                <a:srgbClr val="F0A22E"/>
              </a:buClr>
              <a:buFontTx/>
              <a:buChar char="-"/>
            </a:pPr>
            <a:r>
              <a:rPr lang="uk-UA" b="1" i="1" dirty="0">
                <a:solidFill>
                  <a:srgbClr val="4E3B30"/>
                </a:solidFill>
              </a:rPr>
              <a:t>Організації технологічних процесів і систем;</a:t>
            </a:r>
          </a:p>
          <a:p>
            <a:pPr lvl="0">
              <a:buClr>
                <a:srgbClr val="F0A22E"/>
              </a:buClr>
              <a:buFontTx/>
              <a:buChar char="-"/>
            </a:pPr>
            <a:r>
              <a:rPr lang="uk-UA" b="1" i="1" dirty="0">
                <a:solidFill>
                  <a:srgbClr val="4E3B30"/>
                </a:solidFill>
              </a:rPr>
              <a:t>Економічне забезпечення та менеджмент;</a:t>
            </a:r>
          </a:p>
          <a:p>
            <a:pPr lvl="0">
              <a:buClr>
                <a:srgbClr val="F0A22E"/>
              </a:buClr>
              <a:buFontTx/>
              <a:buChar char="-"/>
            </a:pPr>
            <a:r>
              <a:rPr lang="uk-UA" b="1" i="1" dirty="0">
                <a:solidFill>
                  <a:srgbClr val="4E3B30"/>
                </a:solidFill>
              </a:rPr>
              <a:t>Підприємництво та професійний успіх</a:t>
            </a:r>
          </a:p>
          <a:p>
            <a:pPr>
              <a:buNone/>
            </a:pPr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442357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716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Змістовні лінії програми трудового навчання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b="1" i="1" dirty="0" smtClean="0"/>
              <a:t>Основи матеріалознавства;</a:t>
            </a:r>
          </a:p>
          <a:p>
            <a:pPr>
              <a:buFontTx/>
              <a:buChar char="-"/>
            </a:pPr>
            <a:r>
              <a:rPr lang="uk-UA" b="1" i="1" dirty="0" smtClean="0"/>
              <a:t>Основи техніки (з робототехнікою);</a:t>
            </a:r>
          </a:p>
          <a:p>
            <a:pPr>
              <a:buFontTx/>
              <a:buChar char="-"/>
            </a:pPr>
            <a:r>
              <a:rPr lang="uk-UA" b="1" i="1" dirty="0" smtClean="0">
                <a:solidFill>
                  <a:srgbClr val="4E3B30"/>
                </a:solidFill>
              </a:rPr>
              <a:t>Технологічні </a:t>
            </a:r>
            <a:r>
              <a:rPr lang="uk-UA" b="1" i="1" dirty="0">
                <a:solidFill>
                  <a:srgbClr val="4E3B30"/>
                </a:solidFill>
              </a:rPr>
              <a:t>процеси та </a:t>
            </a:r>
            <a:r>
              <a:rPr lang="uk-UA" b="1" i="1" dirty="0" smtClean="0">
                <a:solidFill>
                  <a:srgbClr val="4E3B30"/>
                </a:solidFill>
              </a:rPr>
              <a:t>системи;</a:t>
            </a:r>
          </a:p>
          <a:p>
            <a:pPr>
              <a:buFontTx/>
              <a:buChar char="-"/>
            </a:pPr>
            <a:r>
              <a:rPr lang="uk-UA" b="1" i="1" dirty="0" smtClean="0">
                <a:solidFill>
                  <a:srgbClr val="4E3B30"/>
                </a:solidFill>
              </a:rPr>
              <a:t>Організація (стандарти, умови) предметно-перетворювальної діяльності;</a:t>
            </a:r>
          </a:p>
          <a:p>
            <a:pPr>
              <a:buFontTx/>
              <a:buChar char="-"/>
            </a:pPr>
            <a:r>
              <a:rPr lang="uk-UA" b="1" i="1" dirty="0" smtClean="0">
                <a:solidFill>
                  <a:srgbClr val="4E3B30"/>
                </a:solidFill>
              </a:rPr>
              <a:t>Оцінювання якості предметно-перетворювальної діяльності</a:t>
            </a:r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442357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015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/>
              <a:t>Випускник нової школи – це особистість, патріот, </a:t>
            </a:r>
            <a:r>
              <a:rPr lang="uk-UA" sz="4000" dirty="0" err="1" smtClean="0"/>
              <a:t>інноватор</a:t>
            </a:r>
            <a:r>
              <a:rPr lang="uk-UA" sz="4000" dirty="0" smtClean="0"/>
              <a:t>, здатний змінювати навколишній світ, розвивати економіку, конкурувати на ринку праці, вчитися впродовж життя.</a:t>
            </a:r>
            <a:br>
              <a:rPr lang="uk-UA" sz="4000" dirty="0" smtClean="0"/>
            </a:br>
            <a:r>
              <a:rPr lang="uk-UA" sz="4000" dirty="0" smtClean="0"/>
              <a:t>Ось хто поведе українську економіку вперед у ХХІ століття</a:t>
            </a:r>
            <a:br>
              <a:rPr lang="uk-UA" sz="40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                                                           Л. Гриневич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61206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1. Що є технологічною компетентністю?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2. Вимоги теорії організації змісту середньої освіти.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3. модель змісту трудового навчання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Етапи здійснення проектно-технологічної діяльності зі створення учнями різноманітних виробів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32856"/>
            <a:ext cx="8686800" cy="42484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І. ПІДГОТОВЧИЙ: </a:t>
            </a:r>
          </a:p>
          <a:p>
            <a:pPr algn="ctr">
              <a:buFontTx/>
              <a:buChar char="-"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ВИЗНАЧЕННЯ НЕОБХІДНОСТІ ВИГОТОВЛЕННЯ ВИРОБУ; </a:t>
            </a:r>
          </a:p>
          <a:p>
            <a:pPr algn="ctr">
              <a:buFontTx/>
              <a:buChar char="-"/>
            </a:pP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ІСТОРИКО-ТЕХНІЧНА РОЗВІДКА; </a:t>
            </a:r>
          </a:p>
          <a:p>
            <a:pPr algn="ctr">
              <a:buFontTx/>
              <a:buChar char="-"/>
            </a:pP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ВИЗНАЧЕННЯ ТЕХНІЧНИХ ВИМОГ; </a:t>
            </a:r>
          </a:p>
          <a:p>
            <a:pPr algn="ctr">
              <a:buFontTx/>
              <a:buChar char="-"/>
            </a:pP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ПОШУК АНАЛОГІВ І ЇХ АНАЛІЗ; </a:t>
            </a:r>
          </a:p>
          <a:p>
            <a:pPr algn="ctr">
              <a:buFontTx/>
              <a:buChar char="-"/>
            </a:pP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Char char="-"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ОБГРУНТУВАННЯ КОНСТРУКЦІЇ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71392"/>
              </p:ext>
            </p:extLst>
          </p:nvPr>
        </p:nvGraphicFramePr>
        <p:xfrm>
          <a:off x="323850" y="1700212"/>
          <a:ext cx="8496300" cy="4969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150"/>
                <a:gridCol w="4248150"/>
              </a:tblGrid>
              <a:tr h="496914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ОПИС КОНСТРУКЦІЇ;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ВИЗНАЧЕННЯ РОЗМІРІВ 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СКЛАДАННЯ ПРОПОЗИЦІЇ;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ЕКОНОМІЧНЕ ТА ЕКОЛОГІЧНЕ ОБГРУНТУВАННЯ;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ДОБІР ІНСТРУМЕНТІВ І МАТЕРІАЛІВ    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РОЗРОБКА ТЕХНОЛОГІЧНИХ КАРТ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ВИЗНАЧЕННЯ ПРАВИЛ ТЕХНІКИ БЕЗПЕКИ;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uk-UA" sz="3200" dirty="0" smtClean="0">
                          <a:solidFill>
                            <a:schemeClr val="tx1"/>
                          </a:solidFill>
                        </a:rPr>
                        <a:t>ВИГОТОВЛЕННЯ ВИРОБУ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512098"/>
              </p:ext>
            </p:extLst>
          </p:nvPr>
        </p:nvGraphicFramePr>
        <p:xfrm>
          <a:off x="467544" y="404664"/>
          <a:ext cx="8208912" cy="87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3672408"/>
              </a:tblGrid>
              <a:tr h="878200">
                <a:tc>
                  <a:txBody>
                    <a:bodyPr/>
                    <a:lstStyle/>
                    <a:p>
                      <a:r>
                        <a:rPr lang="uk-UA" sz="3600" dirty="0" smtClean="0">
                          <a:solidFill>
                            <a:schemeClr val="tx1"/>
                          </a:solidFill>
                        </a:rPr>
                        <a:t>КОНСТРУКТОРСЬКИЙ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600" dirty="0" smtClean="0">
                          <a:solidFill>
                            <a:schemeClr val="tx1"/>
                          </a:solidFill>
                        </a:rPr>
                        <a:t>ТЕХНОЛОГІЧНИЙ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ПІДСУМКОВИЙ (ЗАВЕРШАЛЬНИЙ)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i="1" dirty="0" smtClean="0">
                <a:solidFill>
                  <a:schemeClr val="tx1"/>
                </a:solidFill>
              </a:rPr>
              <a:t>ОЦІНЮВАННЯ ЯКОСТІ ТА РЕЗУЛЬТАТУ </a:t>
            </a:r>
            <a:r>
              <a:rPr lang="uk-UA" sz="3600" b="1" i="1" spc="100" dirty="0" smtClean="0">
                <a:solidFill>
                  <a:schemeClr val="tx1"/>
                </a:solidFill>
              </a:rPr>
              <a:t>ПРАКТИНОЇ РОБОТИ;</a:t>
            </a:r>
          </a:p>
          <a:p>
            <a:pPr marL="0" indent="0" algn="ctr">
              <a:buNone/>
            </a:pPr>
            <a:r>
              <a:rPr lang="uk-UA" sz="3600" b="1" i="1" spc="100" dirty="0" smtClean="0">
                <a:solidFill>
                  <a:schemeClr val="tx1"/>
                </a:solidFill>
              </a:rPr>
              <a:t>ВИПРОБУВАННЯ;</a:t>
            </a:r>
            <a:endParaRPr lang="uk-UA" sz="3600" b="1" i="1" spc="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600" b="1" i="1" spc="100" dirty="0" smtClean="0">
                <a:solidFill>
                  <a:schemeClr val="tx1"/>
                </a:solidFill>
              </a:rPr>
              <a:t>МАРКЕТИНГОВІ </a:t>
            </a:r>
            <a:r>
              <a:rPr lang="uk-UA" sz="3600" b="1" i="1" dirty="0" smtClean="0">
                <a:solidFill>
                  <a:schemeClr val="tx1"/>
                </a:solidFill>
              </a:rPr>
              <a:t>ДОСЛІДЖЕННЯ;</a:t>
            </a:r>
            <a:endParaRPr lang="uk-UA" sz="36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uk-UA" sz="3600" b="1" i="1" dirty="0" smtClean="0">
                <a:solidFill>
                  <a:schemeClr val="tx1"/>
                </a:solidFill>
              </a:rPr>
              <a:t>РЕКЛАМА;</a:t>
            </a:r>
          </a:p>
          <a:p>
            <a:pPr marL="0" indent="0" algn="ctr">
              <a:buNone/>
            </a:pPr>
            <a:r>
              <a:rPr lang="uk-UA" sz="3600" b="1" i="1" dirty="0" smtClean="0">
                <a:solidFill>
                  <a:schemeClr val="tx1"/>
                </a:solidFill>
              </a:rPr>
              <a:t>САМООЦІНЮВАННЯ</a:t>
            </a:r>
            <a:endParaRPr lang="ru-RU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243608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Технології перетворювальної діяльності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7646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uk-UA" sz="4800" b="1" i="1" dirty="0" err="1" smtClean="0"/>
              <a:t>Загальнотрудові</a:t>
            </a:r>
            <a:r>
              <a:rPr lang="uk-UA" sz="4800" b="1" i="1" dirty="0" smtClean="0"/>
              <a:t> технології;</a:t>
            </a:r>
          </a:p>
          <a:p>
            <a:pPr>
              <a:buFontTx/>
              <a:buChar char="-"/>
            </a:pPr>
            <a:r>
              <a:rPr lang="uk-UA" sz="4800" b="1" i="1" dirty="0" smtClean="0"/>
              <a:t>Загальновиробничі технології;</a:t>
            </a:r>
          </a:p>
          <a:p>
            <a:pPr>
              <a:buFontTx/>
              <a:buChar char="-"/>
            </a:pPr>
            <a:r>
              <a:rPr lang="uk-UA" sz="4800" b="1" i="1" dirty="0" smtClean="0"/>
              <a:t>Інноваційні технології</a:t>
            </a:r>
            <a:endParaRPr lang="uk-UA" sz="4800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Загальнотрудові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технології предметно-перетворювальної діяльності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sz="4400" b="1" i="1" dirty="0" smtClean="0"/>
              <a:t>Заготівля та добір матеріалів;</a:t>
            </a:r>
          </a:p>
          <a:p>
            <a:pPr>
              <a:buFontTx/>
              <a:buChar char="-"/>
            </a:pPr>
            <a:r>
              <a:rPr lang="uk-UA" sz="4400" b="1" i="1" dirty="0" smtClean="0"/>
              <a:t>Формоутворення деталей;</a:t>
            </a:r>
          </a:p>
          <a:p>
            <a:pPr>
              <a:buFontTx/>
              <a:buChar char="-"/>
            </a:pPr>
            <a:r>
              <a:rPr lang="uk-UA" sz="4400" b="1" i="1" dirty="0" smtClean="0"/>
              <a:t>Складання виробів;</a:t>
            </a:r>
          </a:p>
          <a:p>
            <a:pPr>
              <a:buFontTx/>
              <a:buChar char="-"/>
            </a:pPr>
            <a:r>
              <a:rPr lang="uk-UA" sz="4400" b="1" i="1" dirty="0" smtClean="0"/>
              <a:t>Оздоблення виробів;</a:t>
            </a:r>
          </a:p>
          <a:p>
            <a:pPr>
              <a:buFontTx/>
              <a:buChar char="-"/>
            </a:pPr>
            <a:r>
              <a:rPr lang="uk-UA" sz="4400" b="1" i="1" dirty="0" smtClean="0"/>
              <a:t>Випробування виробів</a:t>
            </a:r>
            <a:endParaRPr lang="uk-UA" sz="4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62276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900" b="1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Загальновиробничі </a:t>
            </a:r>
            <a:r>
              <a:rPr lang="uk-UA" sz="2900" b="1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технології предметно-перетворювальної діяльності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b="1" i="1" dirty="0" smtClean="0"/>
              <a:t>Технічного (інструментальне та сервісне) забезпечення;</a:t>
            </a:r>
          </a:p>
          <a:p>
            <a:pPr>
              <a:buFontTx/>
              <a:buChar char="-"/>
            </a:pPr>
            <a:r>
              <a:rPr lang="uk-UA" b="1" i="1" dirty="0" smtClean="0"/>
              <a:t>Маркетингових досліджень;</a:t>
            </a:r>
          </a:p>
          <a:p>
            <a:pPr>
              <a:buFontTx/>
              <a:buChar char="-"/>
            </a:pPr>
            <a:r>
              <a:rPr lang="uk-UA" b="1" i="1" dirty="0" smtClean="0"/>
              <a:t>Економічного </a:t>
            </a:r>
            <a:r>
              <a:rPr lang="uk-UA" b="1" i="1" dirty="0" err="1" smtClean="0"/>
              <a:t>обгрунтування</a:t>
            </a:r>
            <a:r>
              <a:rPr lang="uk-UA" b="1" i="1" dirty="0" smtClean="0"/>
              <a:t>;</a:t>
            </a:r>
          </a:p>
          <a:p>
            <a:pPr>
              <a:buFontTx/>
              <a:buChar char="-"/>
            </a:pPr>
            <a:r>
              <a:rPr lang="uk-UA" b="1" i="1" dirty="0" smtClean="0"/>
              <a:t>Екологічного забезпечення;</a:t>
            </a:r>
          </a:p>
          <a:p>
            <a:pPr>
              <a:buFontTx/>
              <a:buChar char="-"/>
            </a:pPr>
            <a:r>
              <a:rPr lang="uk-UA" b="1" i="1" dirty="0" smtClean="0"/>
              <a:t>Виробництва та споживання енергії;</a:t>
            </a:r>
          </a:p>
          <a:p>
            <a:pPr>
              <a:buFontTx/>
              <a:buChar char="-"/>
            </a:pPr>
            <a:r>
              <a:rPr lang="uk-UA" b="1" i="1" dirty="0" smtClean="0"/>
              <a:t>Зберігання та транспортування виробів</a:t>
            </a:r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622764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666</TotalTime>
  <Words>257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Технологічна компетентність як основа структури трудового навчання</vt:lpstr>
      <vt:lpstr>Випускник нової школи – це особистість, патріот, інноватор, здатний змінювати навколишній світ, розвивати економіку, конкурувати на ринку праці, вчитися впродовж життя. Ось хто поведе українську економіку вперед у ХХІ століття                                                             Л. Гриневич  </vt:lpstr>
      <vt:lpstr>1. Що є технологічною компетентністю?  2. Вимоги теорії організації змісту середньої освіти.  3. модель змісту трудового навчання </vt:lpstr>
      <vt:lpstr>Етапи здійснення проектно-технологічної діяльності зі створення учнями різноманітних виробів</vt:lpstr>
      <vt:lpstr>Презентация PowerPoint</vt:lpstr>
      <vt:lpstr>ПІДСУМКОВИЙ (ЗАВЕРШАЛЬНИЙ)</vt:lpstr>
      <vt:lpstr>Технології перетворювальної діяльності</vt:lpstr>
      <vt:lpstr>Загальнотрудові технології предметно-перетворювальної діяльності</vt:lpstr>
      <vt:lpstr>Загальновиробничі технології предметно-перетворювальної діяльності  </vt:lpstr>
      <vt:lpstr>інноваційні технології предметно-перетворювальної діяльності </vt:lpstr>
      <vt:lpstr>Змістовні лінії програми трудового навчання</vt:lpstr>
    </vt:vector>
  </TitlesOfParts>
  <Company>mmk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Художньо-естетичне виховання на уроках трудового навчання та під час позашкільної освіти</dc:title>
  <dc:creator>rojchenko</dc:creator>
  <cp:lastModifiedBy>reds</cp:lastModifiedBy>
  <cp:revision>74</cp:revision>
  <dcterms:created xsi:type="dcterms:W3CDTF">2015-10-15T11:42:14Z</dcterms:created>
  <dcterms:modified xsi:type="dcterms:W3CDTF">2018-01-10T15:15:26Z</dcterms:modified>
</cp:coreProperties>
</file>